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2" r:id="rId4"/>
    <p:sldMasterId id="2147483709" r:id="rId5"/>
  </p:sldMasterIdLst>
  <p:notesMasterIdLst>
    <p:notesMasterId r:id="rId17"/>
  </p:notesMasterIdLst>
  <p:sldIdLst>
    <p:sldId id="1300" r:id="rId6"/>
    <p:sldId id="1301" r:id="rId7"/>
    <p:sldId id="1310" r:id="rId8"/>
    <p:sldId id="1311" r:id="rId9"/>
    <p:sldId id="1320" r:id="rId10"/>
    <p:sldId id="1321" r:id="rId11"/>
    <p:sldId id="1323" r:id="rId12"/>
    <p:sldId id="1322" r:id="rId13"/>
    <p:sldId id="1324" r:id="rId14"/>
    <p:sldId id="1318" r:id="rId15"/>
    <p:sldId id="1319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CD8C"/>
    <a:srgbClr val="9F5900"/>
    <a:srgbClr val="FF3300"/>
    <a:srgbClr val="FFFFFF"/>
    <a:srgbClr val="C00000"/>
    <a:srgbClr val="F8FFB3"/>
    <a:srgbClr val="BAF8FF"/>
    <a:srgbClr val="92A000"/>
    <a:srgbClr val="00F4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20" y="396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3" Type="http://schemas.openxmlformats.org/officeDocument/2006/relationships/customXml" Target="../customXml/item3.xml"/><Relationship Id="rId222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20" Type="http://customschemas.google.com/relationships/presentationmetadata" Target="meta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3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pPr algn="r"/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197839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b="1"/>
              <a:t>Reference: https://everhour.com/blog/what-is-github/</a:t>
            </a:r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22496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93551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11089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47990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57398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A761A693-A004-75EF-C985-2DA0D227D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>
            <a:extLst>
              <a:ext uri="{FF2B5EF4-FFF2-40B4-BE49-F238E27FC236}">
                <a16:creationId xmlns:a16="http://schemas.microsoft.com/office/drawing/2014/main" id="{DCBF63C4-A57D-3D67-A8C7-536EAF309C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>
            <a:extLst>
              <a:ext uri="{FF2B5EF4-FFF2-40B4-BE49-F238E27FC236}">
                <a16:creationId xmlns:a16="http://schemas.microsoft.com/office/drawing/2014/main" id="{CA1B05BB-E3C8-2482-E109-55A467939A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75576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871128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0B6C17EF-1771-33B7-93DC-C1FB9D184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>
            <a:extLst>
              <a:ext uri="{FF2B5EF4-FFF2-40B4-BE49-F238E27FC236}">
                <a16:creationId xmlns:a16="http://schemas.microsoft.com/office/drawing/2014/main" id="{ECF82619-968F-F9C5-F034-67FA907A2C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 dirty="0"/>
          </a:p>
        </p:txBody>
      </p:sp>
      <p:sp>
        <p:nvSpPr>
          <p:cNvPr id="59" name="Google Shape;59;g5fab984687_2_0:notes">
            <a:extLst>
              <a:ext uri="{FF2B5EF4-FFF2-40B4-BE49-F238E27FC236}">
                <a16:creationId xmlns:a16="http://schemas.microsoft.com/office/drawing/2014/main" id="{79E70B11-BCFC-ED5D-2062-1C9374FAC6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18695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704735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290855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7626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1_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1987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8069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5005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877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spcBef>
                <a:spcPts val="25"/>
              </a:spcBef>
            </a:pPr>
            <a:endParaRPr lang="en-I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3/13/2025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0119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54516" y="58501"/>
            <a:ext cx="1350169" cy="43163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7372350" cy="538223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7416726" y="-314"/>
            <a:ext cx="84212" cy="549268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7379494" cy="5429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8943975" y="-314"/>
            <a:ext cx="200025" cy="549268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C20DC8-A1C3-0C5C-BA52-A19C3FCFA0DF}"/>
              </a:ext>
            </a:extLst>
          </p:cNvPr>
          <p:cNvSpPr/>
          <p:nvPr userDrawn="1"/>
        </p:nvSpPr>
        <p:spPr>
          <a:xfrm>
            <a:off x="0" y="122877"/>
            <a:ext cx="9144000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146B4C-440B-0E8A-1F80-4DC025ADADC2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F9D7CC-3565-A1D6-2216-851E6948947A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4086305C-58A5-D813-28C7-0890918AF200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29408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6" r:id="rId3"/>
    <p:sldLayoutId id="2147483666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620" userDrawn="1">
          <p15:clr>
            <a:srgbClr val="F26B43"/>
          </p15:clr>
        </p15:guide>
        <p15:guide id="4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7554516" y="58501"/>
            <a:ext cx="1350169" cy="431636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 userDrawn="1"/>
        </p:nvSpPr>
        <p:spPr>
          <a:xfrm>
            <a:off x="1" y="0"/>
            <a:ext cx="7372350" cy="538223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 userDrawn="1"/>
        </p:nvSpPr>
        <p:spPr>
          <a:xfrm>
            <a:off x="7416726" y="-314"/>
            <a:ext cx="84212" cy="549268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alphaModFix amt="16000"/>
          </a:blip>
          <a:srcRect t="24724" r="1619" b="63695"/>
          <a:stretch/>
        </p:blipFill>
        <p:spPr>
          <a:xfrm>
            <a:off x="0" y="-1"/>
            <a:ext cx="7379494" cy="5429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 userDrawn="1"/>
        </p:nvSpPr>
        <p:spPr>
          <a:xfrm>
            <a:off x="8943975" y="-314"/>
            <a:ext cx="200025" cy="549268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</p:spTree>
    <p:extLst>
      <p:ext uri="{BB962C8B-B14F-4D97-AF65-F5344CB8AC3E}">
        <p14:creationId xmlns:p14="http://schemas.microsoft.com/office/powerpoint/2010/main" val="186239723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fabric.microsoft.com/t5/Power-BI-forums/ct-p/powerbi" TargetMode="External"/><Relationship Id="rId7" Type="http://schemas.openxmlformats.org/officeDocument/2006/relationships/hyperlink" Target="https://learn.microsoft.com/en-us/power-bi/guidance/star-schema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kaggle.com/" TargetMode="External"/><Relationship Id="rId5" Type="http://schemas.openxmlformats.org/officeDocument/2006/relationships/hyperlink" Target="https://powerbi.microsoft.com/en-us/customer-showcase/" TargetMode="External"/><Relationship Id="rId4" Type="http://schemas.openxmlformats.org/officeDocument/2006/relationships/hyperlink" Target="https://learn.microsoft.com/en-us/power-bi/create-reports/sample-sales-and-marketing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2540B31-8123-24C6-B0F3-4444B51E9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B4E811B-8616-F59F-BD34-2F1E10F9200B}"/>
              </a:ext>
            </a:extLst>
          </p:cNvPr>
          <p:cNvSpPr txBox="1"/>
          <p:nvPr/>
        </p:nvSpPr>
        <p:spPr>
          <a:xfrm>
            <a:off x="3793331" y="1609725"/>
            <a:ext cx="1346844" cy="380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75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- 2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B9AA95F-56F4-3F03-5804-8F7C6AFCE0BB}"/>
              </a:ext>
            </a:extLst>
          </p:cNvPr>
          <p:cNvSpPr/>
          <p:nvPr/>
        </p:nvSpPr>
        <p:spPr>
          <a:xfrm>
            <a:off x="4405313" y="438150"/>
            <a:ext cx="3505200" cy="733425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95316D-1E70-9E4D-C82D-DC6493EC4CED}"/>
              </a:ext>
            </a:extLst>
          </p:cNvPr>
          <p:cNvSpPr txBox="1"/>
          <p:nvPr/>
        </p:nvSpPr>
        <p:spPr>
          <a:xfrm>
            <a:off x="3793331" y="2329517"/>
            <a:ext cx="44735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Sustainable Supply Chain Performance Dashboard in Power BI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Manav Shah</a:t>
            </a:r>
            <a:r>
              <a:rPr lang="en-US" sz="3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​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D97332-B949-6172-80A0-C0B4B4FB67E8}"/>
              </a:ext>
            </a:extLst>
          </p:cNvPr>
          <p:cNvGrpSpPr/>
          <p:nvPr/>
        </p:nvGrpSpPr>
        <p:grpSpPr>
          <a:xfrm>
            <a:off x="4572000" y="490224"/>
            <a:ext cx="3171825" cy="629278"/>
            <a:chOff x="393700" y="1003144"/>
            <a:chExt cx="5274472" cy="1046435"/>
          </a:xfrm>
        </p:grpSpPr>
        <p:pic>
          <p:nvPicPr>
            <p:cNvPr id="19" name="Picture 18" descr="A close up of a logo&#10;&#10;Description automatically generated">
              <a:extLst>
                <a:ext uri="{FF2B5EF4-FFF2-40B4-BE49-F238E27FC236}">
                  <a16:creationId xmlns:a16="http://schemas.microsoft.com/office/drawing/2014/main" id="{2A27540A-9E08-71C9-C49B-6AA04DE6E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21" name="Picture 20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EEE6DDB2-51A4-6779-CC14-E1171B3CD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  <p:pic>
          <p:nvPicPr>
            <p:cNvPr id="25" name="Picture 24" descr="A logo of a company&#10;&#10;Description automatically generated">
              <a:extLst>
                <a:ext uri="{FF2B5EF4-FFF2-40B4-BE49-F238E27FC236}">
                  <a16:creationId xmlns:a16="http://schemas.microsoft.com/office/drawing/2014/main" id="{DEE400A8-00F3-7AB4-B74F-CA4D8E48CD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187" t="14341" r="7348" b="14115"/>
            <a:stretch/>
          </p:blipFill>
          <p:spPr>
            <a:xfrm>
              <a:off x="393700" y="1003144"/>
              <a:ext cx="1250066" cy="10464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0950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0" y="682625"/>
            <a:ext cx="293528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2800"/>
            </a:pPr>
            <a:r>
              <a:rPr lang="en-IN" sz="1600" b="1" dirty="0">
                <a:solidFill>
                  <a:srgbClr val="213163"/>
                </a:solidFill>
              </a:rPr>
              <a:t>References</a:t>
            </a:r>
            <a:endParaRPr lang="en-IN" sz="1600" dirty="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4" y="1059161"/>
            <a:ext cx="6673630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1" indent="-173351" defTabSz="685800">
              <a:lnSpc>
                <a:spcPct val="200000"/>
              </a:lnSpc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https://community.fabric.microsoft.com/t5/Power-BI-forums/ct-p/powerbi</a:t>
            </a:r>
            <a:endParaRPr lang="en-US" dirty="0"/>
          </a:p>
          <a:p>
            <a:pPr marL="173351" indent="-173351" defTabSz="685800">
              <a:lnSpc>
                <a:spcPct val="200000"/>
              </a:lnSpc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https://learn.microsoft.com/en-us/power-bi/create-reports/sample-sales-and-marketing</a:t>
            </a:r>
            <a:endParaRPr lang="en-US" dirty="0"/>
          </a:p>
          <a:p>
            <a:pPr marL="173351" indent="-173351" defTabSz="685800">
              <a:lnSpc>
                <a:spcPct val="200000"/>
              </a:lnSpc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https://powerbi.microsoft.com/en-us/customer-showcase/</a:t>
            </a:r>
            <a:endParaRPr lang="en-US" dirty="0"/>
          </a:p>
          <a:p>
            <a:pPr marL="173351" indent="-173351" defTabSz="685800">
              <a:lnSpc>
                <a:spcPct val="200000"/>
              </a:lnSpc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https://kaggle.com</a:t>
            </a:r>
            <a:endParaRPr lang="en-US" dirty="0"/>
          </a:p>
          <a:p>
            <a:pPr marL="173351" indent="-173351" defTabSz="685800">
              <a:lnSpc>
                <a:spcPct val="200000"/>
              </a:lnSpc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https://learn.microsoft.com/en-us/power-bi/guidance/star-schema</a:t>
            </a:r>
            <a:endParaRPr lang="en-US" dirty="0"/>
          </a:p>
          <a:p>
            <a:pPr marL="173351" indent="-173351" defTabSz="685800">
              <a:lnSpc>
                <a:spcPct val="200000"/>
              </a:lnSpc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173351" indent="-173351" defTabSz="685800">
              <a:lnSpc>
                <a:spcPct val="200000"/>
              </a:lnSpc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173351" indent="-173351" defTabSz="685800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335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9" y="2334506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227988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818604-0E56-D4F5-2F18-3328C2BD95BC}"/>
              </a:ext>
            </a:extLst>
          </p:cNvPr>
          <p:cNvSpPr txBox="1"/>
          <p:nvPr/>
        </p:nvSpPr>
        <p:spPr>
          <a:xfrm>
            <a:off x="128062" y="519693"/>
            <a:ext cx="8221309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892" indent="-342892" defTabSz="685800">
              <a:buFont typeface="Arial" panose="020B0604020202020204" pitchFamily="34" charset="0"/>
              <a:buChar char="•"/>
            </a:pPr>
            <a:endParaRPr lang="en-US" sz="2400" b="1" i="0" u="none" strike="noStrike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</a:endParaRPr>
          </a:p>
          <a:p>
            <a:pPr marL="342892" indent="-342892" defTabSz="685800">
              <a:buFont typeface="Arial" panose="020B0604020202020204" pitchFamily="34" charset="0"/>
              <a:buChar char="•"/>
            </a:pPr>
            <a:r>
              <a:rPr lang="en-IN" sz="2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Internship Title:</a:t>
            </a:r>
            <a:br>
              <a:rPr lang="en-IN" sz="2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IN" sz="2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Shell-Edunet Skills4Future AICTE Internship | Green Skills using AI Technologies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DB898-0FF1-7C0E-6275-BB3F8DCF60A5}"/>
              </a:ext>
            </a:extLst>
          </p:cNvPr>
          <p:cNvSpPr txBox="1"/>
          <p:nvPr/>
        </p:nvSpPr>
        <p:spPr>
          <a:xfrm>
            <a:off x="128062" y="1737535"/>
            <a:ext cx="8221309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892" indent="-342892" defTabSz="685800">
              <a:buFont typeface="Arial" panose="020B0604020202020204" pitchFamily="34" charset="0"/>
              <a:buChar char="•"/>
            </a:pPr>
            <a:endParaRPr lang="en-US" sz="2400" b="1" i="0" u="none" strike="noStrike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</a:endParaRPr>
          </a:p>
          <a:p>
            <a:pPr marL="342892" indent="-342892" defTabSz="685800">
              <a:buFont typeface="Arial" panose="020B0604020202020204" pitchFamily="34" charset="0"/>
              <a:buChar char="•"/>
            </a:pPr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Project Name: </a:t>
            </a:r>
          </a:p>
          <a:p>
            <a:pPr defTabSz="685800"/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    Sustainable Supply Chain Performance Dashboard in Power BI</a:t>
            </a:r>
            <a:endParaRPr lang="en-IN" sz="2000" b="1" dirty="0">
              <a:ln w="9525">
                <a:solidFill>
                  <a:schemeClr val="bg1"/>
                </a:solidFill>
                <a:prstDash val="solid"/>
              </a:ln>
              <a:solidFill>
                <a:srgbClr val="0070C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CF1178-5E85-D27C-60D7-9DDCD36C9984}"/>
              </a:ext>
            </a:extLst>
          </p:cNvPr>
          <p:cNvSpPr txBox="1"/>
          <p:nvPr/>
        </p:nvSpPr>
        <p:spPr>
          <a:xfrm>
            <a:off x="128060" y="2700132"/>
            <a:ext cx="82213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892" indent="-342892" defTabSz="685800">
              <a:buFont typeface="Arial" panose="020B0604020202020204" pitchFamily="34" charset="0"/>
              <a:buChar char="•"/>
            </a:pPr>
            <a:endParaRPr lang="en-US" sz="2400" b="1" i="0" u="none" strike="noStrike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</a:endParaRPr>
          </a:p>
          <a:p>
            <a:pPr marL="342892" indent="-342892" defTabSz="685800">
              <a:buFont typeface="Arial" panose="020B0604020202020204" pitchFamily="34" charset="0"/>
              <a:buChar char="•"/>
            </a:pPr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Intern Name: Manav Shah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1D9C19-0800-348D-ABA5-238E4EDF50A7}"/>
              </a:ext>
            </a:extLst>
          </p:cNvPr>
          <p:cNvSpPr txBox="1"/>
          <p:nvPr/>
        </p:nvSpPr>
        <p:spPr>
          <a:xfrm>
            <a:off x="128058" y="3263154"/>
            <a:ext cx="8221309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892" indent="-342892" defTabSz="685800">
              <a:buFont typeface="Arial" panose="020B0604020202020204" pitchFamily="34" charset="0"/>
              <a:buChar char="•"/>
            </a:pPr>
            <a:endParaRPr lang="en-US" sz="2400" b="1" i="0" u="none" strike="noStrike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" panose="020B0604020202020204" pitchFamily="34" charset="0"/>
            </a:endParaRPr>
          </a:p>
          <a:p>
            <a:pPr marL="342892" indent="-342892" defTabSz="685800">
              <a:buFont typeface="Arial" panose="020B0604020202020204" pitchFamily="34" charset="0"/>
              <a:buChar char="•"/>
            </a:pPr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AICTE Student ID: STU673dfdb22de4c1732115890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0127CC-5446-3301-9DDA-DBC56B6E9EDE}"/>
              </a:ext>
            </a:extLst>
          </p:cNvPr>
          <p:cNvSpPr txBox="1"/>
          <p:nvPr/>
        </p:nvSpPr>
        <p:spPr>
          <a:xfrm>
            <a:off x="128060" y="4177530"/>
            <a:ext cx="8221309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892" indent="-342892" defTabSz="685800">
              <a:buFont typeface="Arial" panose="020B0604020202020204" pitchFamily="34" charset="0"/>
              <a:buChar char="•"/>
            </a:pPr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AICTE Internship ID: INTERNSHIP_1736246007677d02f700dbe</a:t>
            </a:r>
          </a:p>
        </p:txBody>
      </p:sp>
    </p:spTree>
    <p:extLst>
      <p:ext uri="{BB962C8B-B14F-4D97-AF65-F5344CB8AC3E}">
        <p14:creationId xmlns:p14="http://schemas.microsoft.com/office/powerpoint/2010/main" val="1724685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0" y="682625"/>
            <a:ext cx="293528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2800"/>
            </a:pPr>
            <a:r>
              <a:rPr lang="en-US" sz="1600" b="1" dirty="0">
                <a:solidFill>
                  <a:srgbClr val="213163"/>
                </a:solidFill>
              </a:rPr>
              <a:t>L</a:t>
            </a:r>
            <a:r>
              <a:rPr lang="en-IN" sz="1600" b="1" dirty="0">
                <a:solidFill>
                  <a:srgbClr val="213163"/>
                </a:solidFill>
              </a:rPr>
              <a:t>earning Objectives</a:t>
            </a:r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CAFD92-DA4C-4554-97F4-B8ABC1F7944F}"/>
              </a:ext>
            </a:extLst>
          </p:cNvPr>
          <p:cNvSpPr txBox="1"/>
          <p:nvPr/>
        </p:nvSpPr>
        <p:spPr>
          <a:xfrm>
            <a:off x="0" y="1621592"/>
            <a:ext cx="864058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 defTabSz="6858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masis MT Pro Medium" panose="020F0502020204030204" pitchFamily="18" charset="0"/>
              </a:rPr>
              <a:t>Learn the key principles of sustainable supply chain management.</a:t>
            </a:r>
          </a:p>
          <a:p>
            <a:pPr marL="342900" indent="-342900" algn="just" defTabSz="6858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masis MT Pro Medium" panose="020F0502020204030204" pitchFamily="18" charset="0"/>
              </a:rPr>
              <a:t>Gain proficiency in creating interactive dashboards in Power BI.</a:t>
            </a:r>
          </a:p>
          <a:p>
            <a:pPr marL="342900" indent="-342900" algn="just" defTabSz="6858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masis MT Pro Medium" panose="020F0502020204030204" pitchFamily="18" charset="0"/>
              </a:rPr>
              <a:t>Learn to import and integrate data from multiple sources, such as CSV files into Power BI.</a:t>
            </a:r>
          </a:p>
          <a:p>
            <a:pPr marL="342900" indent="-342900" algn="just" defTabSz="6858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masis MT Pro Medium" panose="020F0502020204030204" pitchFamily="18" charset="0"/>
              </a:rPr>
              <a:t>Use advanced Power BI features like DAX calculations, measures, and calculated columns to derive insights.</a:t>
            </a:r>
          </a:p>
          <a:p>
            <a:pPr marL="342900" indent="-342900" algn="just" defTabSz="6858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70C0"/>
                </a:solidFill>
                <a:latin typeface="Amasis MT Pro Medium" panose="020F0502020204030204" pitchFamily="18" charset="0"/>
              </a:rPr>
              <a:t>Master the art of visual storytelling to effectively communicate sustainability performance to diverse audiences.</a:t>
            </a:r>
          </a:p>
        </p:txBody>
      </p:sp>
    </p:spTree>
    <p:extLst>
      <p:ext uri="{BB962C8B-B14F-4D97-AF65-F5344CB8AC3E}">
        <p14:creationId xmlns:p14="http://schemas.microsoft.com/office/powerpoint/2010/main" val="2233340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0" y="510583"/>
            <a:ext cx="4880344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2800"/>
            </a:pPr>
            <a:r>
              <a:rPr lang="en-IN" sz="1800" b="1" i="0" u="none" strike="noStrike" dirty="0">
                <a:solidFill>
                  <a:srgbClr val="213163"/>
                </a:solidFill>
                <a:effectLst/>
                <a:latin typeface="Arial" panose="020B0604020202020204" pitchFamily="34" charset="0"/>
              </a:rPr>
              <a:t>Week 1 Connect Dataset to Power BI</a:t>
            </a:r>
            <a:endParaRPr lang="en-IN" sz="1600" dirty="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243907" y="2572864"/>
            <a:ext cx="7947920" cy="2415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/>
            <a:endParaRPr lang="en-IN" b="1" dirty="0"/>
          </a:p>
          <a:p>
            <a:pPr marL="285743" indent="-285743" defTabSz="685800">
              <a:buFont typeface="Arial"/>
              <a:buChar char="•"/>
            </a:pP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DC427A-F216-7BD7-96F1-2E6F4AF1AC6D}"/>
              </a:ext>
            </a:extLst>
          </p:cNvPr>
          <p:cNvSpPr txBox="1"/>
          <p:nvPr/>
        </p:nvSpPr>
        <p:spPr>
          <a:xfrm>
            <a:off x="240223" y="1184446"/>
            <a:ext cx="784989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685800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126500-5185-4956-C0DA-D6C145583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193" y="899107"/>
            <a:ext cx="8058955" cy="422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641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0" y="518934"/>
            <a:ext cx="4880344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2800"/>
            </a:pPr>
            <a:r>
              <a:rPr lang="en-US" sz="1800" b="1" i="0" u="none" strike="noStrike" dirty="0">
                <a:solidFill>
                  <a:srgbClr val="213163"/>
                </a:solidFill>
                <a:effectLst/>
                <a:latin typeface="Arial" panose="020B0604020202020204" pitchFamily="34" charset="0"/>
              </a:rPr>
              <a:t>Week 2 Create Dashboard in Power BI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IN" sz="1600" dirty="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243907" y="2572864"/>
            <a:ext cx="7947920" cy="2415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/>
            <a:endParaRPr lang="en-IN" b="1" dirty="0"/>
          </a:p>
          <a:p>
            <a:pPr marL="285743" indent="-285743" defTabSz="685800">
              <a:buFont typeface="Arial"/>
              <a:buChar char="•"/>
            </a:pP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DC427A-F216-7BD7-96F1-2E6F4AF1AC6D}"/>
              </a:ext>
            </a:extLst>
          </p:cNvPr>
          <p:cNvSpPr txBox="1"/>
          <p:nvPr/>
        </p:nvSpPr>
        <p:spPr>
          <a:xfrm>
            <a:off x="240223" y="1184446"/>
            <a:ext cx="784989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685800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9E38FC-73C0-8CAB-2D10-0A6067386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87" y="894567"/>
            <a:ext cx="8208226" cy="419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55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0" y="457338"/>
            <a:ext cx="4880344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2800"/>
            </a:pPr>
            <a:r>
              <a:rPr lang="en-US" sz="1800" b="1" i="0" u="none" strike="noStrike" dirty="0">
                <a:solidFill>
                  <a:srgbClr val="213163"/>
                </a:solidFill>
                <a:effectLst/>
                <a:latin typeface="Arial" panose="020B0604020202020204" pitchFamily="34" charset="0"/>
              </a:rPr>
              <a:t>Week 3 Create Dashboard in Power BI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IN" sz="1600" dirty="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243907" y="2572864"/>
            <a:ext cx="7947920" cy="2415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/>
            <a:endParaRPr lang="en-IN" b="1" dirty="0"/>
          </a:p>
          <a:p>
            <a:pPr marL="285743" indent="-285743" defTabSz="685800">
              <a:buFont typeface="Arial"/>
              <a:buChar char="•"/>
            </a:pP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DC427A-F216-7BD7-96F1-2E6F4AF1AC6D}"/>
              </a:ext>
            </a:extLst>
          </p:cNvPr>
          <p:cNvSpPr txBox="1"/>
          <p:nvPr/>
        </p:nvSpPr>
        <p:spPr>
          <a:xfrm>
            <a:off x="240223" y="1184446"/>
            <a:ext cx="784989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685800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1D20AB-40E3-4FEB-82D0-CE20451CDB9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6612" y="834434"/>
            <a:ext cx="8162978" cy="430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918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408AADBC-1FA1-A33E-B8CA-037C41A79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>
            <a:extLst>
              <a:ext uri="{FF2B5EF4-FFF2-40B4-BE49-F238E27FC236}">
                <a16:creationId xmlns:a16="http://schemas.microsoft.com/office/drawing/2014/main" id="{59E41F4A-A177-62A6-F390-B36687F6047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00466" y="483842"/>
            <a:ext cx="4880344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2800"/>
            </a:pPr>
            <a:r>
              <a:rPr lang="en-US" sz="2400" b="1" i="0" u="none" strike="noStrike" dirty="0">
                <a:solidFill>
                  <a:srgbClr val="213163"/>
                </a:solidFill>
                <a:effectLst/>
                <a:latin typeface="Arial" panose="020B0604020202020204" pitchFamily="34" charset="0"/>
              </a:rPr>
              <a:t>Insights:</a:t>
            </a:r>
            <a:endParaRPr lang="en-IN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F22AB7-96C7-E412-9D1E-8649D8AA9CA8}"/>
              </a:ext>
            </a:extLst>
          </p:cNvPr>
          <p:cNvSpPr txBox="1"/>
          <p:nvPr/>
        </p:nvSpPr>
        <p:spPr>
          <a:xfrm>
            <a:off x="200466" y="971704"/>
            <a:ext cx="9087913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/>
            </a:pPr>
            <a:r>
              <a:rPr lang="en-US" b="1" dirty="0"/>
              <a:t>Revenue Breakdown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Total Revenue: 577.6K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Chennai has the highest revenue (79K) in Haircare, while other locations have a more balanced distribution across categories.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Mumbai and Bangalore generate more balanced sales across all three categories </a:t>
            </a:r>
            <a:r>
              <a:rPr lang="en-US" sz="1200" dirty="0"/>
              <a:t>(Cosmetics, Haircare, Skincare).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7BF941-D37C-AA99-6021-67B832ED22E5}"/>
              </a:ext>
            </a:extLst>
          </p:cNvPr>
          <p:cNvSpPr txBox="1"/>
          <p:nvPr/>
        </p:nvSpPr>
        <p:spPr>
          <a:xfrm>
            <a:off x="200464" y="2346494"/>
            <a:ext cx="9087913" cy="1333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 startAt="2"/>
            </a:pPr>
            <a:r>
              <a:rPr lang="en-US" b="1" dirty="0"/>
              <a:t>Shipping &amp; Transportation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Carrier A has the highest shipping costs (5.59 - 7.80) but slower delivery.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Carrier B is the most cost-effective (5.08 - 5.11), making it a better choice for reducing expenses.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Skincare products have higher shipping costs on average.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F22A09-FDBD-C8FF-A8C9-3C2DF6A6ADF1}"/>
              </a:ext>
            </a:extLst>
          </p:cNvPr>
          <p:cNvSpPr txBox="1"/>
          <p:nvPr/>
        </p:nvSpPr>
        <p:spPr>
          <a:xfrm>
            <a:off x="200465" y="3504914"/>
            <a:ext cx="9087913" cy="1333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 startAt="3"/>
            </a:pPr>
            <a:r>
              <a:rPr lang="en-US" b="1" dirty="0"/>
              <a:t>Supplier &amp; Manufacturing Lead Times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Supplier 3 has the longest lead time (~20.13 days), potentially causing delays.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Supplier 2 has a shorter lead time (~6.22 days), making it more reliable.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Supplier 5 is also relatively efficient (~6.22 days).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09788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0" y="682625"/>
            <a:ext cx="4880344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2800"/>
            </a:pPr>
            <a:r>
              <a:rPr lang="en-US" sz="2400" b="1" i="0" u="none" strike="noStrike" dirty="0">
                <a:solidFill>
                  <a:srgbClr val="213163"/>
                </a:solidFill>
                <a:effectLst/>
                <a:latin typeface="Arial" panose="020B0604020202020204" pitchFamily="34" charset="0"/>
              </a:rPr>
              <a:t>Actionable Recommendations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DC427A-F216-7BD7-96F1-2E6F4AF1AC6D}"/>
              </a:ext>
            </a:extLst>
          </p:cNvPr>
          <p:cNvSpPr txBox="1"/>
          <p:nvPr/>
        </p:nvSpPr>
        <p:spPr>
          <a:xfrm>
            <a:off x="226971" y="1721159"/>
            <a:ext cx="7849892" cy="2390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Diversify product focus in Chennai. Since Haircare dominates, expanding Cosmetics and Skincare can increase revenue.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Shift more shipments to Carrier B to reduce costs while maintaining efficiency.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Consider reducing reliance on Supplier 3 due to long lead times, and prioritize Suppliers 2 and 5.</a:t>
            </a:r>
          </a:p>
        </p:txBody>
      </p:sp>
    </p:spTree>
    <p:extLst>
      <p:ext uri="{BB962C8B-B14F-4D97-AF65-F5344CB8AC3E}">
        <p14:creationId xmlns:p14="http://schemas.microsoft.com/office/powerpoint/2010/main" val="2104201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A71958AA-3327-0638-B7D3-78440A6E2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>
            <a:extLst>
              <a:ext uri="{FF2B5EF4-FFF2-40B4-BE49-F238E27FC236}">
                <a16:creationId xmlns:a16="http://schemas.microsoft.com/office/drawing/2014/main" id="{B66E9F5E-21A8-0E4B-793F-6C97C1E8694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682625"/>
            <a:ext cx="4880344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2800"/>
            </a:pPr>
            <a:r>
              <a:rPr lang="en-US" sz="1800" b="1" i="0" u="none" strike="noStrike" dirty="0">
                <a:solidFill>
                  <a:srgbClr val="213163"/>
                </a:solidFill>
                <a:effectLst/>
                <a:latin typeface="Arial" panose="020B0604020202020204" pitchFamily="34" charset="0"/>
              </a:rPr>
              <a:t>Summary</a:t>
            </a:r>
            <a:endParaRPr lang="en-IN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22D9DC-2BCE-61C1-6B75-8C0902D6B9F9}"/>
              </a:ext>
            </a:extLst>
          </p:cNvPr>
          <p:cNvSpPr txBox="1"/>
          <p:nvPr/>
        </p:nvSpPr>
        <p:spPr>
          <a:xfrm>
            <a:off x="628111" y="1277579"/>
            <a:ext cx="7887777" cy="3353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None/>
            </a:pPr>
            <a:r>
              <a:rPr lang="en-US" sz="1600" dirty="0"/>
              <a:t>The project, </a:t>
            </a:r>
            <a:r>
              <a:rPr lang="en-US" sz="1600" b="1" dirty="0"/>
              <a:t>"Sustainable Supply Chain Performance Dashboard in Power BI,"</a:t>
            </a:r>
            <a:r>
              <a:rPr lang="en-US" sz="1600" dirty="0"/>
              <a:t> focuses on developing an </a:t>
            </a:r>
            <a:r>
              <a:rPr lang="en-US" sz="1600" b="1" dirty="0"/>
              <a:t>interactive and data-driven dashboard</a:t>
            </a:r>
            <a:r>
              <a:rPr lang="en-US" sz="1600" dirty="0"/>
              <a:t> to analyze and improve </a:t>
            </a:r>
            <a:r>
              <a:rPr lang="en-US" sz="1600" b="1" dirty="0"/>
              <a:t>supply chain sustainability</a:t>
            </a:r>
            <a:r>
              <a:rPr lang="en-US" sz="1600" dirty="0"/>
              <a:t>. By integrating inventory, manufacturing, and supplier data, the dashboard provides </a:t>
            </a:r>
            <a:r>
              <a:rPr lang="en-US" sz="1600" b="1" dirty="0"/>
              <a:t>real-time insights</a:t>
            </a:r>
            <a:r>
              <a:rPr lang="en-US" sz="1600" dirty="0"/>
              <a:t> into revenue trends, transportation costs, and supplier performance.</a:t>
            </a:r>
          </a:p>
          <a:p>
            <a:pPr algn="just">
              <a:buNone/>
            </a:pPr>
            <a:endParaRPr lang="en-US" sz="1600" dirty="0"/>
          </a:p>
          <a:p>
            <a:pPr algn="just">
              <a:buNone/>
            </a:pPr>
            <a:r>
              <a:rPr lang="en-US" sz="1600" dirty="0"/>
              <a:t>This enables </a:t>
            </a:r>
            <a:r>
              <a:rPr lang="en-US" sz="1600" b="1" dirty="0"/>
              <a:t>data-driven decision-making</a:t>
            </a:r>
            <a:r>
              <a:rPr lang="en-US" sz="1600" dirty="0"/>
              <a:t>, helping businesses: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dirty="0"/>
              <a:t>Optimize </a:t>
            </a:r>
            <a:r>
              <a:rPr lang="en-US" sz="1600" b="1" dirty="0"/>
              <a:t>inventory management and supplier selection</a:t>
            </a:r>
            <a:endParaRPr lang="en-US" sz="1600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dirty="0"/>
              <a:t>Reduce </a:t>
            </a:r>
            <a:r>
              <a:rPr lang="en-US" sz="1600" b="1" dirty="0"/>
              <a:t>transportation costs</a:t>
            </a:r>
            <a:r>
              <a:rPr lang="en-US" sz="1600" dirty="0"/>
              <a:t> by choosing cost-effective carriers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dirty="0"/>
              <a:t>Improve </a:t>
            </a:r>
            <a:r>
              <a:rPr lang="en-US" sz="1600" b="1" dirty="0"/>
              <a:t>manufacturing efficiency</a:t>
            </a:r>
            <a:r>
              <a:rPr lang="en-US" sz="1600" dirty="0"/>
              <a:t> by identifying suppliers with shorter lead times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600" dirty="0"/>
              <a:t>Enhance </a:t>
            </a:r>
            <a:r>
              <a:rPr lang="en-US" sz="1600" b="1" dirty="0"/>
              <a:t>supply chain sustainability</a:t>
            </a:r>
            <a:r>
              <a:rPr lang="en-US" sz="1600" dirty="0"/>
              <a:t> through better resource allocation</a:t>
            </a:r>
          </a:p>
          <a:p>
            <a:pPr algn="just"/>
            <a:r>
              <a:rPr lang="en-US" sz="1600" dirty="0"/>
              <a:t>This project demonstrates how </a:t>
            </a:r>
            <a:r>
              <a:rPr lang="en-US" sz="1600" b="1" dirty="0"/>
              <a:t>Power BI can transform raw data into meaningful insights</a:t>
            </a:r>
            <a:r>
              <a:rPr lang="en-US" sz="1600" dirty="0"/>
              <a:t>, supporting </a:t>
            </a:r>
            <a:r>
              <a:rPr lang="en-US" sz="1600" b="1" dirty="0"/>
              <a:t>efficient and sustainable business operations.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3369962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Power BI Driven Exhaustive Analysis of Indian Agriculture Sector" id="{6D6E2C78-D33D-4376-8191-213132636ADC}" vid="{BA452251-0A1D-4681-9C6D-8601E7240A65}"/>
    </a:ext>
  </a:extLst>
</a:theme>
</file>

<file path=ppt/theme/theme2.xml><?xml version="1.0" encoding="utf-8"?>
<a:theme xmlns:a="http://schemas.openxmlformats.org/drawingml/2006/main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Internship</Template>
  <TotalTime>499</TotalTime>
  <Words>549</Words>
  <Application>Microsoft Office PowerPoint</Application>
  <PresentationFormat>On-screen Show (16:9)</PresentationFormat>
  <Paragraphs>61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Amasis MT Pro Medium</vt:lpstr>
      <vt:lpstr>Arial</vt:lpstr>
      <vt:lpstr>Arial MT</vt:lpstr>
      <vt:lpstr>Times New Roman</vt:lpstr>
      <vt:lpstr>Simple Light</vt:lpstr>
      <vt:lpstr>1_Simple Light</vt:lpstr>
      <vt:lpstr>PowerPoint Presentation</vt:lpstr>
      <vt:lpstr>PowerPoint Presentation</vt:lpstr>
      <vt:lpstr>Learning Objectives</vt:lpstr>
      <vt:lpstr>Week 1 Connect Dataset to Power BI</vt:lpstr>
      <vt:lpstr>Week 2 Create Dashboard in Power BI​</vt:lpstr>
      <vt:lpstr>Week 3 Create Dashboard in Power BI​</vt:lpstr>
      <vt:lpstr>Insights:</vt:lpstr>
      <vt:lpstr>Actionable Recommendations</vt:lpstr>
      <vt:lpstr>Summary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Manav Shah</cp:lastModifiedBy>
  <cp:revision>227</cp:revision>
  <dcterms:modified xsi:type="dcterms:W3CDTF">2025-03-13T05:41:22Z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